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Average"/>
      <p:regular r:id="rId29"/>
    </p:embeddedFont>
    <p:embeddedFont>
      <p:font typeface="Oswald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swald-bold.fntdata"/><Relationship Id="rId3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9a23e7b3c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9a23e7b3c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98b1e2b213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98b1e2b213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9a23e7b3c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9a23e7b3c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98b1e2b213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98b1e2b213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8b1e2b21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98b1e2b21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9a23e7b3c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9a23e7b3c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80f91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80f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98b1e2b2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98b1e2b2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980f91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980f9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6f980f91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6f980f9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98b1e2b21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98b1e2b21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98b1e2b21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98b1e2b21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98b1e2b21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98b1e2b21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8b1e2b213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98b1e2b213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FASTEASY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488700" y="3174875"/>
            <a:ext cx="4222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Сайт для составления рекомендаций для дизайна интерьера с помощью ИИ</a:t>
            </a:r>
            <a:endParaRPr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/>
        </p:nvSpPr>
        <p:spPr>
          <a:xfrm>
            <a:off x="2863100" y="220550"/>
            <a:ext cx="3798000" cy="7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План развития </a:t>
            </a:r>
            <a:endParaRPr sz="4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3" name="Google Shape;143;p22"/>
          <p:cNvSpPr/>
          <p:nvPr/>
        </p:nvSpPr>
        <p:spPr>
          <a:xfrm>
            <a:off x="319125" y="1381575"/>
            <a:ext cx="1459200" cy="94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2071725" y="1381575"/>
            <a:ext cx="1459200" cy="94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3824325" y="1381575"/>
            <a:ext cx="1459200" cy="94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6" name="Google Shape;146;p22"/>
          <p:cNvSpPr/>
          <p:nvPr/>
        </p:nvSpPr>
        <p:spPr>
          <a:xfrm>
            <a:off x="5576925" y="1381575"/>
            <a:ext cx="1459200" cy="94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7" name="Google Shape;147;p22"/>
          <p:cNvSpPr/>
          <p:nvPr/>
        </p:nvSpPr>
        <p:spPr>
          <a:xfrm>
            <a:off x="7329525" y="1381575"/>
            <a:ext cx="1459200" cy="94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8" name="Google Shape;148;p22"/>
          <p:cNvSpPr/>
          <p:nvPr/>
        </p:nvSpPr>
        <p:spPr>
          <a:xfrm>
            <a:off x="1799050" y="1712725"/>
            <a:ext cx="248400" cy="19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49" name="Google Shape;149;p22"/>
          <p:cNvSpPr/>
          <p:nvPr/>
        </p:nvSpPr>
        <p:spPr>
          <a:xfrm>
            <a:off x="3551650" y="1712725"/>
            <a:ext cx="248400" cy="19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0" name="Google Shape;150;p22"/>
          <p:cNvSpPr/>
          <p:nvPr/>
        </p:nvSpPr>
        <p:spPr>
          <a:xfrm>
            <a:off x="5304250" y="1712725"/>
            <a:ext cx="248400" cy="19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1" name="Google Shape;151;p22"/>
          <p:cNvSpPr/>
          <p:nvPr/>
        </p:nvSpPr>
        <p:spPr>
          <a:xfrm>
            <a:off x="7056850" y="1712725"/>
            <a:ext cx="248400" cy="196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595725" y="1608250"/>
            <a:ext cx="12315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Сейчас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2337975" y="1608250"/>
            <a:ext cx="1231500" cy="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 месяц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4080225" y="1608250"/>
            <a:ext cx="1071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3 </a:t>
            </a:r>
            <a:r>
              <a:rPr lang="ru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месяц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5" name="Google Shape;155;p22"/>
          <p:cNvSpPr txBox="1"/>
          <p:nvPr/>
        </p:nvSpPr>
        <p:spPr>
          <a:xfrm>
            <a:off x="5817100" y="1608250"/>
            <a:ext cx="1071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6</a:t>
            </a:r>
            <a:r>
              <a:rPr lang="ru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месяц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7538825" y="1608250"/>
            <a:ext cx="1071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12 месяц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339825" y="2455950"/>
            <a:ext cx="1438500" cy="13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Привлечение инвесторов</a:t>
            </a:r>
            <a:b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Поиск сотрудников 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2130975" y="2449350"/>
            <a:ext cx="1438500" cy="13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Регистрация ООО</a:t>
            </a:r>
            <a:b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Найм сотрудников </a:t>
            </a:r>
            <a:b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Стар разработки продукта и контента 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3820275" y="2422075"/>
            <a:ext cx="1680600" cy="13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Активное рекламирование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>
            <a:off x="5466225" y="2398525"/>
            <a:ext cx="1680600" cy="13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Выход на самоокупаемость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Активные продажи 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7355075" y="2398525"/>
            <a:ext cx="1680600" cy="13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Возврат первоначальных инвестиций </a:t>
            </a:r>
            <a:b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Выход на СНГ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/>
          <p:nvPr/>
        </p:nvSpPr>
        <p:spPr>
          <a:xfrm>
            <a:off x="1140475" y="1877250"/>
            <a:ext cx="2877000" cy="1231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67" name="Google Shape;167;p23"/>
          <p:cNvSpPr/>
          <p:nvPr/>
        </p:nvSpPr>
        <p:spPr>
          <a:xfrm>
            <a:off x="5225525" y="1877250"/>
            <a:ext cx="2877000" cy="1231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1140375" y="2084725"/>
            <a:ext cx="28770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1М</a:t>
            </a:r>
            <a:r>
              <a:rPr lang="ru" sz="4800">
                <a:solidFill>
                  <a:schemeClr val="lt1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rPr>
              <a:t>₽</a:t>
            </a:r>
            <a:endParaRPr sz="4800">
              <a:solidFill>
                <a:schemeClr val="lt1"/>
              </a:solidFill>
              <a:highlight>
                <a:schemeClr val="dk1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5225525" y="2084725"/>
            <a:ext cx="28770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150К</a:t>
            </a:r>
            <a:r>
              <a:rPr lang="ru" sz="4800">
                <a:solidFill>
                  <a:schemeClr val="lt1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rPr>
              <a:t>₽</a:t>
            </a:r>
            <a:endParaRPr sz="4800">
              <a:solidFill>
                <a:schemeClr val="lt1"/>
              </a:solidFill>
              <a:highlight>
                <a:schemeClr val="dk1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0" name="Google Shape;170;p23"/>
          <p:cNvSpPr txBox="1"/>
          <p:nvPr/>
        </p:nvSpPr>
        <p:spPr>
          <a:xfrm>
            <a:off x="0" y="685800"/>
            <a:ext cx="9144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М</a:t>
            </a:r>
            <a:r>
              <a:rPr b="1" lang="ru" sz="4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онетизация</a:t>
            </a:r>
            <a:endParaRPr b="1" sz="4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1064275" y="3269975"/>
            <a:ext cx="30336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Стоимость реализации</a:t>
            </a:r>
            <a:endParaRPr sz="24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5149325" y="3269975"/>
            <a:ext cx="30336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 Стоимость поддержки проекта</a:t>
            </a:r>
            <a:endParaRPr sz="24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/>
        </p:nvSpPr>
        <p:spPr>
          <a:xfrm>
            <a:off x="3267400" y="134900"/>
            <a:ext cx="3953400" cy="12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ФИНАНСЫ</a:t>
            </a:r>
            <a:endParaRPr sz="4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623925" y="1187700"/>
            <a:ext cx="2191200" cy="7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Источники дохода:</a:t>
            </a:r>
            <a:endParaRPr sz="220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Покупка услуги</a:t>
            </a:r>
            <a:endParaRPr sz="2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Реклама </a:t>
            </a:r>
            <a:endParaRPr sz="2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9" name="Google Shape;179;p24"/>
          <p:cNvSpPr txBox="1"/>
          <p:nvPr/>
        </p:nvSpPr>
        <p:spPr>
          <a:xfrm>
            <a:off x="3648700" y="1208400"/>
            <a:ext cx="1717800" cy="13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Расходы:</a:t>
            </a:r>
            <a:endParaRPr sz="220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ФОТ</a:t>
            </a:r>
            <a:endParaRPr sz="2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Содержание ресурса</a:t>
            </a: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0" name="Google Shape;180;p24"/>
          <p:cNvSpPr txBox="1"/>
          <p:nvPr/>
        </p:nvSpPr>
        <p:spPr>
          <a:xfrm>
            <a:off x="6117400" y="1167000"/>
            <a:ext cx="2245800" cy="6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Возврат первоначальных инвестиций:</a:t>
            </a:r>
            <a:r>
              <a:rPr lang="ru"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2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12 месяцев </a:t>
            </a:r>
            <a:endParaRPr sz="2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623925" y="3055225"/>
            <a:ext cx="31536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Выход на самоокупаемость:</a:t>
            </a:r>
            <a:endParaRPr sz="220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6 месяцев + 4 % прибыли</a:t>
            </a:r>
            <a:endParaRPr sz="27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2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5652450" y="3055225"/>
            <a:ext cx="3000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Выручка за год:</a:t>
            </a:r>
            <a:br>
              <a:rPr lang="ru" sz="22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22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3 000 000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265500" y="1843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ПРЕДЛОЖЕНИЕ ДЛЯ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ИНВЕСТОРА </a:t>
            </a:r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5171250" y="1042375"/>
            <a:ext cx="3551100" cy="137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Выход на самоокупаемость </a:t>
            </a:r>
            <a:endParaRPr sz="17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6 месяцев + 4 % прибыли</a:t>
            </a:r>
            <a:endParaRPr sz="17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Возврат первоначальных инвестиций:</a:t>
            </a:r>
            <a:endParaRPr sz="17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12 </a:t>
            </a:r>
            <a:r>
              <a:rPr lang="ru" sz="17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месяцев</a:t>
            </a:r>
            <a:endParaRPr sz="17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" name="Google Shape;189;p25"/>
          <p:cNvSpPr/>
          <p:nvPr/>
        </p:nvSpPr>
        <p:spPr>
          <a:xfrm>
            <a:off x="5171250" y="2706350"/>
            <a:ext cx="3551100" cy="137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67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20%</a:t>
            </a: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Долевое участие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6"/>
          <p:cNvSpPr txBox="1"/>
          <p:nvPr/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37474F"/>
                </a:solidFill>
                <a:latin typeface="Oswald"/>
                <a:ea typeface="Oswald"/>
                <a:cs typeface="Oswald"/>
                <a:sym typeface="Oswald"/>
              </a:rPr>
              <a:t>Команда</a:t>
            </a:r>
            <a:endParaRPr sz="3000">
              <a:solidFill>
                <a:srgbClr val="37474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descr="Фотопортрет женщины в корпоративном стиле"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63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7" name="Google Shape;197;p26"/>
          <p:cNvSpPr txBox="1"/>
          <p:nvPr/>
        </p:nvSpPr>
        <p:spPr>
          <a:xfrm>
            <a:off x="81675" y="3108900"/>
            <a:ext cx="23997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Ангелина Зильберман</a:t>
            </a:r>
            <a:b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дизайнер</a:t>
            </a:r>
            <a:endParaRPr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endParaRPr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descr="Фотопортрет мужчины в корпоративном стиле" id="198" name="Google Shape;19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9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9" name="Google Shape;199;p26"/>
          <p:cNvSpPr txBox="1"/>
          <p:nvPr/>
        </p:nvSpPr>
        <p:spPr>
          <a:xfrm>
            <a:off x="2339223" y="3108900"/>
            <a:ext cx="22602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Пушкарев Роман</a:t>
            </a: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b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директор </a:t>
            </a:r>
            <a:endParaRPr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descr="Фотопортрет женщины в корпоративном стиле" id="200" name="Google Shape;20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73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1" name="Google Shape;201;p26"/>
          <p:cNvSpPr txBox="1"/>
          <p:nvPr/>
        </p:nvSpPr>
        <p:spPr>
          <a:xfrm>
            <a:off x="4577575" y="3108900"/>
            <a:ext cx="22602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Кайшева Ксения </a:t>
            </a:r>
            <a:b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маркетолог</a:t>
            </a:r>
            <a:endParaRPr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descr="Фотопортрет мужчины в корпоративном стиле" id="202" name="Google Shape;20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5338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03" name="Google Shape;203;p26"/>
          <p:cNvSpPr txBox="1"/>
          <p:nvPr/>
        </p:nvSpPr>
        <p:spPr>
          <a:xfrm>
            <a:off x="6793801" y="3108900"/>
            <a:ext cx="2177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Кирилл Иванов</a:t>
            </a:r>
            <a:b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ru" sz="17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программист </a:t>
            </a:r>
            <a:endParaRPr sz="17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04" name="Google Shape;204;p26"/>
          <p:cNvCxnSpPr/>
          <p:nvPr/>
        </p:nvCxnSpPr>
        <p:spPr>
          <a:xfrm>
            <a:off x="1118175" y="3858844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5" name="Google Shape;205;p26"/>
          <p:cNvSpPr txBox="1"/>
          <p:nvPr/>
        </p:nvSpPr>
        <p:spPr>
          <a:xfrm>
            <a:off x="164925" y="3938568"/>
            <a:ext cx="2177400" cy="1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3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endParaRPr sz="13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06" name="Google Shape;206;p26"/>
          <p:cNvCxnSpPr/>
          <p:nvPr/>
        </p:nvCxnSpPr>
        <p:spPr>
          <a:xfrm>
            <a:off x="3327800" y="3858844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7" name="Google Shape;207;p26"/>
          <p:cNvSpPr txBox="1"/>
          <p:nvPr/>
        </p:nvSpPr>
        <p:spPr>
          <a:xfrm>
            <a:off x="2374545" y="3938568"/>
            <a:ext cx="2177400" cy="1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3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endParaRPr sz="13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208" name="Google Shape;208;p26"/>
          <p:cNvCxnSpPr/>
          <p:nvPr/>
        </p:nvCxnSpPr>
        <p:spPr>
          <a:xfrm>
            <a:off x="5554075" y="3858844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9" name="Google Shape;209;p26"/>
          <p:cNvCxnSpPr/>
          <p:nvPr/>
        </p:nvCxnSpPr>
        <p:spPr>
          <a:xfrm>
            <a:off x="7747050" y="3858844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/>
        </p:nvSpPr>
        <p:spPr>
          <a:xfrm>
            <a:off x="384975" y="273225"/>
            <a:ext cx="4802100" cy="28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8400">
                <a:solidFill>
                  <a:schemeClr val="dk1"/>
                </a:solidFill>
                <a:highlight>
                  <a:schemeClr val="dk2"/>
                </a:highlight>
                <a:latin typeface="Oswald"/>
                <a:ea typeface="Oswald"/>
                <a:cs typeface="Oswald"/>
                <a:sym typeface="Oswald"/>
              </a:rPr>
              <a:t>FASTEASY</a:t>
            </a:r>
            <a:r>
              <a:rPr lang="ru" sz="8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-</a:t>
            </a:r>
            <a:br>
              <a:rPr lang="ru" sz="8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8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ЛЕГКО И БЫСТРО</a:t>
            </a:r>
            <a:endParaRPr sz="8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15" name="Google Shape;215;p27"/>
          <p:cNvSpPr txBox="1"/>
          <p:nvPr/>
        </p:nvSpPr>
        <p:spPr>
          <a:xfrm>
            <a:off x="5888650" y="4308075"/>
            <a:ext cx="30000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Сайт для составления рекомендаций для дизайна интерьера с помощью ИИ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/>
              <a:t>Проблемы</a:t>
            </a:r>
            <a:endParaRPr sz="3500"/>
          </a:p>
        </p:txBody>
      </p:sp>
      <p:grpSp>
        <p:nvGrpSpPr>
          <p:cNvPr id="66" name="Google Shape;66;p14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67" name="Google Shape;67;p14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14"/>
          <p:cNvSpPr txBox="1"/>
          <p:nvPr>
            <p:ph idx="4294967295" type="body"/>
          </p:nvPr>
        </p:nvSpPr>
        <p:spPr>
          <a:xfrm>
            <a:off x="506425" y="12286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Дефицит </a:t>
            </a:r>
            <a:endParaRPr b="1"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0" name="Google Shape;70;p14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Очень мало хороших специалистов 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600"/>
              <a:t> </a:t>
            </a:r>
            <a:endParaRPr sz="1600"/>
          </a:p>
        </p:txBody>
      </p:sp>
      <p:grpSp>
        <p:nvGrpSpPr>
          <p:cNvPr id="71" name="Google Shape;71;p14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72" name="Google Shape;72;p14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" name="Google Shape;74;p14"/>
          <p:cNvSpPr txBox="1"/>
          <p:nvPr>
            <p:ph idx="4294967295" type="body"/>
          </p:nvPr>
        </p:nvSpPr>
        <p:spPr>
          <a:xfrm>
            <a:off x="3389450" y="12286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Дедлайн</a:t>
            </a:r>
            <a:endParaRPr b="1"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" name="Google Shape;75;p14"/>
          <p:cNvSpPr txBox="1"/>
          <p:nvPr>
            <p:ph idx="4294967295" type="body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Специалисты долго делают дизайн интерьера </a:t>
            </a:r>
            <a:endParaRPr sz="21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76" name="Google Shape;76;p14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77" name="Google Shape;77;p14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4"/>
          <p:cNvSpPr txBox="1"/>
          <p:nvPr>
            <p:ph idx="4294967295" type="body"/>
          </p:nvPr>
        </p:nvSpPr>
        <p:spPr>
          <a:xfrm>
            <a:off x="6272475" y="12286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 </a:t>
            </a:r>
            <a:r>
              <a:rPr b="1" lang="ru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Потребление </a:t>
            </a:r>
            <a:endParaRPr b="1"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0" name="Google Shape;80;p14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Специалисты много тратят времени для составления дизайна </a:t>
            </a:r>
            <a:r>
              <a:rPr lang="ru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интерьера</a:t>
            </a:r>
            <a:endParaRPr sz="21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/>
        </p:nvSpPr>
        <p:spPr>
          <a:xfrm>
            <a:off x="643725" y="604375"/>
            <a:ext cx="5723100" cy="7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6" name="Google Shape;86;p1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500"/>
              <a:t>Решение </a:t>
            </a:r>
            <a:endParaRPr sz="3500"/>
          </a:p>
        </p:txBody>
      </p:sp>
      <p:grpSp>
        <p:nvGrpSpPr>
          <p:cNvPr id="87" name="Google Shape;87;p15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88" name="Google Shape;88;p15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5"/>
          <p:cNvSpPr txBox="1"/>
          <p:nvPr>
            <p:ph idx="4294967295" type="body"/>
          </p:nvPr>
        </p:nvSpPr>
        <p:spPr>
          <a:xfrm>
            <a:off x="506425" y="12286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Дефицит </a:t>
            </a:r>
            <a:endParaRPr b="1"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1" name="Google Shape;91;p15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На нашем сайте не нужны специалисты, ведь всю работу сделает искусственный интеллект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600"/>
              <a:t> </a:t>
            </a:r>
            <a:endParaRPr sz="1600"/>
          </a:p>
        </p:txBody>
      </p:sp>
      <p:grpSp>
        <p:nvGrpSpPr>
          <p:cNvPr id="92" name="Google Shape;92;p15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93" name="Google Shape;93;p15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5"/>
          <p:cNvSpPr txBox="1"/>
          <p:nvPr>
            <p:ph idx="4294967295" type="body"/>
          </p:nvPr>
        </p:nvSpPr>
        <p:spPr>
          <a:xfrm>
            <a:off x="3389450" y="12286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Дедлайн</a:t>
            </a:r>
            <a:endParaRPr b="1"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6" name="Google Shape;96;p15"/>
          <p:cNvSpPr txBox="1"/>
          <p:nvPr>
            <p:ph idx="4294967295" type="body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ИИ быстро работает и поэтому не нужно будет долго ждать</a:t>
            </a:r>
            <a:endParaRPr sz="21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97" name="Google Shape;97;p15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98" name="Google Shape;98;p15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5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5"/>
          <p:cNvSpPr txBox="1"/>
          <p:nvPr>
            <p:ph idx="4294967295" type="body"/>
          </p:nvPr>
        </p:nvSpPr>
        <p:spPr>
          <a:xfrm>
            <a:off x="6272475" y="12286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 </a:t>
            </a:r>
            <a:r>
              <a:rPr b="1" lang="ru" sz="27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Потребление </a:t>
            </a:r>
            <a:endParaRPr b="1" sz="27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1" name="Google Shape;101;p15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ИИ составит дизайн интерьера и специалисты не потратят на это время </a:t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490250" y="526350"/>
            <a:ext cx="8184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200"/>
              <a:t>Цель проекта:</a:t>
            </a:r>
            <a:endParaRPr b="1" sz="4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/>
              <a:t>Создать комфортный сайт с ИИ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/>
              <a:t>Предложить сайт целевой аудитории 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/>
              <a:t>Продать услуги сайта</a:t>
            </a:r>
            <a:endParaRPr sz="3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/>
              <a:t> </a:t>
            </a:r>
            <a:endParaRPr sz="3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500"/>
              <a:t>ПОРТРЕТ </a:t>
            </a:r>
            <a:endParaRPr sz="5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500"/>
              <a:t>ПОТРЕБИТЕЛЯ </a:t>
            </a:r>
            <a:endParaRPr sz="5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/>
        </p:nvSpPr>
        <p:spPr>
          <a:xfrm>
            <a:off x="1294800" y="1593750"/>
            <a:ext cx="65301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3"/>
                </a:solidFill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География: </a:t>
            </a:r>
            <a:r>
              <a:rPr b="1" lang="ru" sz="2000">
                <a:solidFill>
                  <a:schemeClr val="dk1"/>
                </a:solidFill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крупные города России</a:t>
            </a:r>
            <a:endParaRPr b="1"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Возраст:</a:t>
            </a:r>
            <a:r>
              <a:rPr b="1" lang="ru" sz="20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b="1"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26</a:t>
            </a:r>
            <a:r>
              <a:rPr b="1"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-50 лет</a:t>
            </a:r>
            <a:endParaRPr b="1"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Пол:</a:t>
            </a:r>
            <a:r>
              <a:rPr b="1"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мужской и женский</a:t>
            </a:r>
            <a:endParaRPr b="1"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Уровень дохода:</a:t>
            </a:r>
            <a:r>
              <a:rPr b="1"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от 70000</a:t>
            </a:r>
            <a:endParaRPr b="1"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Образование:</a:t>
            </a:r>
            <a:r>
              <a:rPr b="1"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любое</a:t>
            </a:r>
            <a:endParaRPr b="1"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Семейный статус:</a:t>
            </a:r>
            <a:r>
              <a:rPr b="1"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люди, которые думают над покупкой дома или квартиры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0" y="813225"/>
            <a:ext cx="9144000" cy="9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ДЕМОГРАФИЧЕСКИЕ ДАННЫЕ</a:t>
            </a:r>
            <a:endParaRPr b="1" sz="3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/>
        </p:nvSpPr>
        <p:spPr>
          <a:xfrm>
            <a:off x="0" y="66647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3600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rPr>
              <a:t>КОНКУРЕНТНЫЙ АНАЛИЗ</a:t>
            </a:r>
            <a:endParaRPr b="1" sz="3600">
              <a:solidFill>
                <a:schemeClr val="l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951375" y="1716400"/>
            <a:ext cx="7213200" cy="26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Конкуренции нет, потому что наш сайт является новшеством в сфере создания интерьера для дома или квартир. Другие сайты создают дизайн интерьера с помощью людей, а на нашем сайте всю работу делает искусственный интеллект. </a:t>
            </a:r>
            <a:endParaRPr sz="2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/>
        </p:nvSpPr>
        <p:spPr>
          <a:xfrm>
            <a:off x="0" y="1944625"/>
            <a:ext cx="91440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ОБЪЕМ РЫНКА</a:t>
            </a:r>
            <a:r>
              <a:rPr lang="ru" sz="5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5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5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/>
        </p:nvSpPr>
        <p:spPr>
          <a:xfrm>
            <a:off x="250450" y="266625"/>
            <a:ext cx="3787800" cy="11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Потенциальный: </a:t>
            </a:r>
            <a:b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Люди, которые думают над покупкой дома или квартиры и решением сделать ремонт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4" name="Google Shape;134;p21"/>
          <p:cNvSpPr txBox="1"/>
          <p:nvPr/>
        </p:nvSpPr>
        <p:spPr>
          <a:xfrm>
            <a:off x="250450" y="1723000"/>
            <a:ext cx="3104700" cy="12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Фактический:</a:t>
            </a:r>
            <a:br>
              <a:rPr lang="ru" sz="2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Этих людей еще нет, потому что наш сайт, это новшество в сфере составления дизайна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250450" y="3216125"/>
            <a:ext cx="3373800" cy="10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Доступный:</a:t>
            </a:r>
            <a:br>
              <a:rPr lang="ru" sz="2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Люди, которые решили сделать ремонт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5042075" y="1257225"/>
            <a:ext cx="3684300" cy="4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Границы рынка:</a:t>
            </a:r>
            <a:endParaRPr sz="2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5069375" y="1815150"/>
            <a:ext cx="3332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География:</a:t>
            </a: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крупные города России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Возраст:</a:t>
            </a: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26-50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Образование:</a:t>
            </a: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любое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Доход: </a:t>
            </a: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от 70000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Процент людей, которые хотят сделать ремонт:</a:t>
            </a:r>
            <a:r>
              <a:rPr lang="ru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36%</a:t>
            </a:r>
            <a:endParaRPr sz="1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